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0" r:id="rId2"/>
    <p:sldId id="309" r:id="rId3"/>
    <p:sldId id="304" r:id="rId4"/>
    <p:sldId id="272" r:id="rId5"/>
    <p:sldId id="300" r:id="rId6"/>
    <p:sldId id="303" r:id="rId7"/>
    <p:sldId id="274" r:id="rId8"/>
    <p:sldId id="297" r:id="rId9"/>
    <p:sldId id="310" r:id="rId10"/>
    <p:sldId id="311" r:id="rId11"/>
    <p:sldId id="299" r:id="rId12"/>
    <p:sldId id="285" r:id="rId13"/>
    <p:sldId id="286" r:id="rId14"/>
    <p:sldId id="281" r:id="rId15"/>
    <p:sldId id="301" r:id="rId16"/>
    <p:sldId id="308" r:id="rId17"/>
    <p:sldId id="305" r:id="rId18"/>
    <p:sldId id="302" r:id="rId19"/>
    <p:sldId id="273" r:id="rId20"/>
    <p:sldId id="296" r:id="rId21"/>
    <p:sldId id="287" r:id="rId22"/>
    <p:sldId id="288" r:id="rId23"/>
    <p:sldId id="291" r:id="rId24"/>
    <p:sldId id="292" r:id="rId25"/>
    <p:sldId id="293" r:id="rId26"/>
    <p:sldId id="307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/>
    <p:restoredTop sz="86549" autoAdjust="0"/>
  </p:normalViewPr>
  <p:slideViewPr>
    <p:cSldViewPr>
      <p:cViewPr>
        <p:scale>
          <a:sx n="66" d="100"/>
          <a:sy n="66" d="100"/>
        </p:scale>
        <p:origin x="-624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earned-value-management_b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428776255952951E-2"/>
          <c:y val="1.7133650351056406E-2"/>
          <c:w val="0.91858748099940424"/>
          <c:h val="0.84545011417519689"/>
        </c:manualLayout>
      </c:layout>
      <c:lineChart>
        <c:grouping val="standard"/>
        <c:varyColors val="0"/>
        <c:ser>
          <c:idx val="0"/>
          <c:order val="0"/>
          <c:tx>
            <c:v>Planned Value (PV)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06-6A45-969D-ACBAA2ABA27E}"/>
            </c:ext>
          </c:extLst>
        </c:ser>
        <c:ser>
          <c:idx val="1"/>
          <c:order val="1"/>
          <c:tx>
            <c:v>Earned Value (EV)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163.69999999999999</c:v>
                </c:pt>
                <c:pt idx="13">
                  <c:v>163.69999999999999</c:v>
                </c:pt>
                <c:pt idx="14">
                  <c:v>163.69999999999999</c:v>
                </c:pt>
                <c:pt idx="15">
                  <c:v>173.7</c:v>
                </c:pt>
                <c:pt idx="16">
                  <c:v>188.7</c:v>
                </c:pt>
                <c:pt idx="17">
                  <c:v>221.7</c:v>
                </c:pt>
                <c:pt idx="18">
                  <c:v>246.7</c:v>
                </c:pt>
                <c:pt idx="19">
                  <c:v>257.7</c:v>
                </c:pt>
                <c:pt idx="20">
                  <c:v>257.7</c:v>
                </c:pt>
                <c:pt idx="21">
                  <c:v>257.7</c:v>
                </c:pt>
                <c:pt idx="22">
                  <c:v>293.7</c:v>
                </c:pt>
                <c:pt idx="23">
                  <c:v>293.7</c:v>
                </c:pt>
                <c:pt idx="24">
                  <c:v>293.7</c:v>
                </c:pt>
                <c:pt idx="25">
                  <c:v>293.7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06-6A45-969D-ACBAA2ABA27E}"/>
            </c:ext>
          </c:extLst>
        </c:ser>
        <c:ser>
          <c:idx val="2"/>
          <c:order val="2"/>
          <c:tx>
            <c:v>Actual Cost (AC)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150.19999999999999</c:v>
                </c:pt>
                <c:pt idx="13">
                  <c:v>150.19999999999999</c:v>
                </c:pt>
                <c:pt idx="14">
                  <c:v>155.19999999999999</c:v>
                </c:pt>
                <c:pt idx="15">
                  <c:v>166.2</c:v>
                </c:pt>
                <c:pt idx="16">
                  <c:v>176.2</c:v>
                </c:pt>
                <c:pt idx="17">
                  <c:v>199.6</c:v>
                </c:pt>
                <c:pt idx="18">
                  <c:v>219.6</c:v>
                </c:pt>
                <c:pt idx="19">
                  <c:v>231.4</c:v>
                </c:pt>
                <c:pt idx="20">
                  <c:v>231.4</c:v>
                </c:pt>
                <c:pt idx="21">
                  <c:v>231.4</c:v>
                </c:pt>
                <c:pt idx="22">
                  <c:v>261.39999999999998</c:v>
                </c:pt>
                <c:pt idx="23">
                  <c:v>261.39999999999998</c:v>
                </c:pt>
                <c:pt idx="24">
                  <c:v>261.39999999999998</c:v>
                </c:pt>
                <c:pt idx="25">
                  <c:v>261.39999999999998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06-6A45-969D-ACBAA2AB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062656"/>
        <c:axId val="203069312"/>
      </c:lineChart>
      <c:dateAx>
        <c:axId val="203062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Period</a:t>
                </a:r>
              </a:p>
            </c:rich>
          </c:tx>
          <c:layout>
            <c:manualLayout>
              <c:xMode val="edge"/>
              <c:yMode val="edge"/>
              <c:x val="0.51158178067785798"/>
              <c:y val="0.9385140766937355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03069312"/>
        <c:crosses val="autoZero"/>
        <c:auto val="0"/>
        <c:lblOffset val="100"/>
        <c:baseTimeUnit val="days"/>
        <c:majorUnit val="1"/>
        <c:minorUnit val="1"/>
      </c:dateAx>
      <c:valAx>
        <c:axId val="2030693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030626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5451085863296757"/>
          <c:y val="0.12784105476453719"/>
          <c:w val="0.30418997643082668"/>
          <c:h val="0.121267341823130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382848"/>
        <c:axId val="210384384"/>
      </c:barChart>
      <c:catAx>
        <c:axId val="210382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384384"/>
        <c:crosses val="autoZero"/>
        <c:auto val="1"/>
        <c:lblAlgn val="ctr"/>
        <c:lblOffset val="100"/>
        <c:noMultiLvlLbl val="0"/>
      </c:catAx>
      <c:valAx>
        <c:axId val="21038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382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455168"/>
        <c:axId val="210465152"/>
      </c:barChart>
      <c:catAx>
        <c:axId val="210455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465152"/>
        <c:crosses val="autoZero"/>
        <c:auto val="1"/>
        <c:lblAlgn val="ctr"/>
        <c:lblOffset val="100"/>
        <c:noMultiLvlLbl val="0"/>
      </c:catAx>
      <c:valAx>
        <c:axId val="210465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45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Category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'카테고리별 구분'!$B$3:$B$12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requirement</c:v>
                </c:pt>
                <c:pt idx="4">
                  <c:v>security</c:v>
                </c:pt>
                <c:pt idx="5">
                  <c:v>common weakness</c:v>
                </c:pt>
                <c:pt idx="6">
                  <c:v>brain-overload</c:v>
                </c:pt>
                <c:pt idx="7">
                  <c:v>performance</c:v>
                </c:pt>
                <c:pt idx="8">
                  <c:v>unused</c:v>
                </c:pt>
                <c:pt idx="9">
                  <c:v>bad practice</c:v>
                </c:pt>
              </c:strCache>
            </c:strRef>
          </c:cat>
          <c:val>
            <c:numRef>
              <c:f>'카테고리별 구분'!$C$3:$C$12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9</c:v>
                </c:pt>
                <c:pt idx="7">
                  <c:v>24</c:v>
                </c:pt>
                <c:pt idx="8">
                  <c:v>26</c:v>
                </c:pt>
                <c:pt idx="9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46A-654A-AD57-8F78D891B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1034112"/>
        <c:axId val="211035648"/>
      </c:barChart>
      <c:catAx>
        <c:axId val="211034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035648"/>
        <c:crosses val="autoZero"/>
        <c:auto val="1"/>
        <c:lblAlgn val="ctr"/>
        <c:lblOffset val="100"/>
        <c:noMultiLvlLbl val="0"/>
      </c:catAx>
      <c:valAx>
        <c:axId val="211035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034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5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detection with less effort than dynamic testing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by including static analysis tools in the CI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8603467" y="-307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115616" y="3696237"/>
            <a:ext cx="37250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 smtClean="0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ex. print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79712" y="222635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11480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4238" y="2420888"/>
            <a:ext cx="72505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mtClean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8618962" y="208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 smtClean="0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31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  <a:endParaRPr lang="en-US" altLang="ko-KR" sz="17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 – pass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80% branch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overage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list : </a:t>
            </a:r>
            <a:r>
              <a:rPr lang="en-US" altLang="ko-KR" sz="17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=&gt; </a:t>
            </a:r>
            <a:r>
              <a:rPr lang="en-US" altLang="ko-KR" sz="17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: 3 </a:t>
            </a: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(47, 54, 86) /  Major : 3 (48, 51, 93) </a:t>
            </a:r>
            <a:endParaRPr lang="en-US" altLang="ko-KR" sz="1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  <a:endParaRPr lang="en-US" altLang="ko-KR" sz="17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8603467" y="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3563888" y="4526388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655676" y="3237535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02056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6548" y="3378464"/>
            <a:ext cx="38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요약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우리는 효과가 없었지만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..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일반적으로 효과적으로 사용되는 곳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509120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5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dsfd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9F72B6-75E4-B44E-A642-94E30D2AC008}"/>
              </a:ext>
            </a:extLst>
          </p:cNvPr>
          <p:cNvSpPr txBox="1"/>
          <p:nvPr/>
        </p:nvSpPr>
        <p:spPr>
          <a:xfrm>
            <a:off x="5292080" y="2027949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48064" y="1904713"/>
            <a:ext cx="3203681" cy="3468503"/>
            <a:chOff x="5220072" y="1785571"/>
            <a:chExt cx="3203681" cy="3468503"/>
          </a:xfrm>
        </p:grpSpPr>
        <p:grpSp>
          <p:nvGrpSpPr>
            <p:cNvPr id="2" name="그룹 1"/>
            <p:cNvGrpSpPr/>
            <p:nvPr/>
          </p:nvGrpSpPr>
          <p:grpSpPr>
            <a:xfrm>
              <a:off x="5220072" y="3882016"/>
              <a:ext cx="3203681" cy="1372058"/>
              <a:chOff x="5220072" y="3882016"/>
              <a:chExt cx="3203681" cy="137205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9C9ED6D7-3B12-EC45-AFC3-BE1A816E3B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8" b="6378"/>
              <a:stretch/>
            </p:blipFill>
            <p:spPr>
              <a:xfrm rot="10800000">
                <a:off x="6459440" y="3882016"/>
                <a:ext cx="1964313" cy="1372058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ABF03601-6C90-1C4E-B609-5927E8334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3895233"/>
                <a:ext cx="1253882" cy="1352942"/>
              </a:xfrm>
              <a:prstGeom prst="rect">
                <a:avLst/>
              </a:prstGeom>
            </p:spPr>
          </p:pic>
        </p:grp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785571"/>
              <a:ext cx="3198181" cy="211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smtClean="0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 smtClean="0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자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2863825" y="2029067"/>
            <a:ext cx="688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명확하지 않음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보충 진행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java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language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에 익숙하지 못함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난이도에 따라 개발 업무 분장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2488996" y="3645024"/>
            <a:ext cx="985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자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원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리스크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프로젝트 매니지먼트 툴 결정에 시간 소비가 많았음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제약이 없는 서비스 사용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(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외부</a:t>
            </a:r>
            <a:r>
              <a:rPr kumimoji="1" lang="en-US" altLang="ko-KR" sz="1600" b="1" dirty="0" err="1" smtClean="0">
                <a:solidFill>
                  <a:srgbClr val="0070C0"/>
                </a:solidFill>
              </a:rPr>
              <a:t>jira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팀원 모두가 사용이 용이한 툴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Rework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(Gray box testing)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기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xmlns="" id="{FC884C0A-A061-2649-B945-88256D3A9C14}"/>
              </a:ext>
            </a:extLst>
          </p:cNvPr>
          <p:cNvCxnSpPr>
            <a:cxnSpLocks/>
          </p:cNvCxnSpPr>
          <p:nvPr/>
        </p:nvCxnSpPr>
        <p:spPr>
          <a:xfrm>
            <a:off x="467544" y="6525344"/>
            <a:ext cx="8154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C3BF793-9662-384E-88DC-1F7A5918E1B1}"/>
              </a:ext>
            </a:extLst>
          </p:cNvPr>
          <p:cNvSpPr/>
          <p:nvPr/>
        </p:nvSpPr>
        <p:spPr>
          <a:xfrm>
            <a:off x="1319032" y="6361583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xmlns="" id="{59331009-E26A-8B4A-8094-7554153C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" y="835397"/>
            <a:ext cx="8840977" cy="5368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48264" y="1758935"/>
            <a:ext cx="204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Actual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선 굵게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통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일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Values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PV(Planned Value)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EV(Earned Value)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activities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AC(Actual Cost)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activities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30522"/>
              </p:ext>
            </p:extLst>
          </p:nvPr>
        </p:nvGraphicFramePr>
        <p:xfrm>
          <a:off x="195492" y="764704"/>
          <a:ext cx="8753015" cy="413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86870" y="7444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주말 빼기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,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시스템 테스트 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1778</Words>
  <Application>Microsoft Office PowerPoint</Application>
  <PresentationFormat>화면 슬라이드 쇼(4:3)</PresentationFormat>
  <Paragraphs>407</Paragraphs>
  <Slides>26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148</cp:revision>
  <dcterms:created xsi:type="dcterms:W3CDTF">2018-07-20T19:33:24Z</dcterms:created>
  <dcterms:modified xsi:type="dcterms:W3CDTF">2018-08-01T13:49:20Z</dcterms:modified>
</cp:coreProperties>
</file>